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C1-4CDF-BC8B-496876F9F0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3C1-4CDF-BC8B-496876F9F0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43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C1-4CDF-BC8B-496876F9F0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E0-46AC-84FB-83CBFE4C53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E0-46AC-84FB-83CBFE4C53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7E0-46AC-84FB-83CBFE4C532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7E0-46AC-84FB-83CBFE4C532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55</c:v>
                </c:pt>
                <c:pt idx="2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E0-46AC-84FB-83CBFE4C53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E1B3-71F4-00D1-9C2C-948B64EF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9F1AE-46A2-FCB2-69E0-988809EF8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7ACC-9998-0E85-CBB5-B61DE112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E868-5357-03D1-8B42-5B4DECE6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7D10-8F00-4A64-473A-162D712A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5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7A56-A447-C0B6-7058-6C7402D9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C161A-11D1-C408-4B48-0119A3F65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68F1D-7522-EFD2-6F86-FEB1A5A7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7562-4ABD-1DA3-EDB2-6E713A80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77715-48E9-208C-56AD-ABF26D0C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2F5EF-B306-EDA1-C5BA-9B8E6DF3E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31C7-E690-E496-0B0E-EC1ACA37D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3E52D-FB4B-5D75-82FD-B9CE9A65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A2FE-8D87-2B80-F0A8-F5990406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0C9F-5AD9-F58A-EB18-D3D9551F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C06B-30D4-F5E4-568E-74EA3586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4968-7BC0-38D8-0FCB-8E1AD0084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84C6F-AE42-8A3B-EF96-87FFE63E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DF0D-F48F-1F67-633A-3D22C171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A08B-98FC-1AD2-3A9C-0BF2E45C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6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55D0-0B2C-FDDA-E274-397D568F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A37B3-D145-F474-20D0-96E463A0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34691-CF7C-6C85-FC46-05F4AB3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6EF8-CAB3-09CD-3005-65FF20CD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AE8F-B703-14AC-8638-105EFEDB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6730-6E81-3F53-5F6D-AF4A965B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31A9-D0E2-CCA6-2E97-A40CD41C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FF81-1524-4113-C849-FB7EBFF10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76BC1-E726-0D04-BBA3-EA4B63A2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0336A-F17F-50F8-AB1E-1D8BDBC3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F7656-6FC3-FCD6-EA13-CB58643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0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358E-6068-9B8E-0A3F-6D6B47BF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D96F7-08E0-0DB7-109D-73A38CCD5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1771-BC0D-B7D4-0E2B-378B1A730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748C-44AF-F6E6-AA9F-0A489DE0E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D6639-4761-D16E-DBED-F46AD85A5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6F607-6E86-DA7F-D8E3-B49CDE7E0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C5432-3A64-3181-0668-49332D63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B331E-F59F-05F2-8908-3275313E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0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4E30-2864-E112-810C-40E75A2A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8716E-AC66-87E3-D594-64446AE4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58ED7-23DB-089B-C1C4-7595E92C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7D186-72DD-6F7A-9577-B30006DD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5D821-6BDD-A7C5-0F63-2609D359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B4D3A-1A21-38CE-F18A-FE8694CC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DC7F-77F7-DCCB-BBD5-BE89EAB5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7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513A-EF78-E0FB-EAD6-CAEE1FFD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AD8D-15C0-A9E0-8C33-AF79B68A4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24625-AF57-0266-0D90-10A39E7B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B7D7E-B73D-3A8D-88DC-CFDB251B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11FC2-FA6D-DAE1-F1C4-7F29DF75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898B1-84D8-11B4-2940-57254F90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B281-F7FB-F16E-F0B1-F04F62E7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7EB06-D14D-7D49-0F15-C7FEABF8A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92841-2917-C87E-6A41-1AD110B3B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F0EB9-3897-E2BD-9D25-9B6A6140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7980A-6014-7CB6-1894-FF8968AA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4DED2-19F3-2969-A29C-19DB577C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9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ECA6A0-D678-F241-B457-1EA9644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921F-F68A-11EA-6EF8-E33175FB7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ABE64-EC06-913A-A40D-3B462FD45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71852-B757-4421-AB07-69255B6FE20C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6594-62AD-45CA-E7C9-DE737A5B1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8C8D-AC5E-0653-08BB-C0109B4EC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8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1B74-E5D2-AC5B-7EC5-D638C450FCFB}"/>
              </a:ext>
            </a:extLst>
          </p:cNvPr>
          <p:cNvSpPr txBox="1"/>
          <p:nvPr/>
        </p:nvSpPr>
        <p:spPr>
          <a:xfrm>
            <a:off x="0" y="60138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2"/>
                </a:solidFill>
              </a:rPr>
              <a:t>Introduction to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3E2F6-6D0D-F9DD-CFBB-1B52A3EBD023}"/>
              </a:ext>
            </a:extLst>
          </p:cNvPr>
          <p:cNvSpPr txBox="1"/>
          <p:nvPr/>
        </p:nvSpPr>
        <p:spPr>
          <a:xfrm>
            <a:off x="1775924" y="2175206"/>
            <a:ext cx="7800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will we learn from this lecture?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What is a transformer?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Type of transformer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Core type construction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Shell type construction</a:t>
            </a:r>
          </a:p>
        </p:txBody>
      </p:sp>
      <p:pic>
        <p:nvPicPr>
          <p:cNvPr id="1026" name="Picture 2" descr="Electrical 3 Phase Power Transformer Fundamentals | Seably">
            <a:extLst>
              <a:ext uri="{FF2B5EF4-FFF2-40B4-BE49-F238E27FC236}">
                <a16:creationId xmlns:a16="http://schemas.microsoft.com/office/drawing/2014/main" id="{DCA1F72F-734C-A324-F00D-428D6A56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20" y="2883696"/>
            <a:ext cx="5259358" cy="32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F679-92B2-5E23-1F88-BB10C8465CBC}"/>
              </a:ext>
            </a:extLst>
          </p:cNvPr>
          <p:cNvSpPr txBox="1"/>
          <p:nvPr/>
        </p:nvSpPr>
        <p:spPr>
          <a:xfrm>
            <a:off x="914399" y="829451"/>
            <a:ext cx="9554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What do we mean by word Transformer?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27E98-584D-37D9-CB86-1034D0F62A9E}"/>
              </a:ext>
            </a:extLst>
          </p:cNvPr>
          <p:cNvSpPr txBox="1"/>
          <p:nvPr/>
        </p:nvSpPr>
        <p:spPr>
          <a:xfrm>
            <a:off x="982823" y="2736502"/>
            <a:ext cx="10559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Arrangement of two electrically isolated coils in such a way that the time varying flux due to one of them causes an emf to induced in the other, they are said to be form a transformer.</a:t>
            </a:r>
          </a:p>
        </p:txBody>
      </p:sp>
    </p:spTree>
    <p:extLst>
      <p:ext uri="{BB962C8B-B14F-4D97-AF65-F5344CB8AC3E}">
        <p14:creationId xmlns:p14="http://schemas.microsoft.com/office/powerpoint/2010/main" val="20195132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F679-92B2-5E23-1F88-BB10C8465CBC}"/>
              </a:ext>
            </a:extLst>
          </p:cNvPr>
          <p:cNvSpPr txBox="1"/>
          <p:nvPr/>
        </p:nvSpPr>
        <p:spPr>
          <a:xfrm>
            <a:off x="914399" y="829451"/>
            <a:ext cx="10412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Here is a picture of a transformer: </a:t>
            </a:r>
          </a:p>
        </p:txBody>
      </p:sp>
      <p:pic>
        <p:nvPicPr>
          <p:cNvPr id="2050" name="Picture 2" descr="Electrical Transformers Explained | Tameson.com">
            <a:extLst>
              <a:ext uri="{FF2B5EF4-FFF2-40B4-BE49-F238E27FC236}">
                <a16:creationId xmlns:a16="http://schemas.microsoft.com/office/drawing/2014/main" id="{DFA8A799-BB30-BD07-F9A2-BE471B99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326191"/>
            <a:ext cx="6077311" cy="304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A5C9C-E290-56A5-EEF4-ADBA67234CD6}"/>
              </a:ext>
            </a:extLst>
          </p:cNvPr>
          <p:cNvSpPr txBox="1"/>
          <p:nvPr/>
        </p:nvSpPr>
        <p:spPr>
          <a:xfrm>
            <a:off x="7352522" y="2407298"/>
            <a:ext cx="4198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Here,</a:t>
            </a:r>
          </a:p>
          <a:p>
            <a:r>
              <a:rPr lang="en-US" sz="3200" b="1" dirty="0"/>
              <a:t>A</a:t>
            </a:r>
            <a:r>
              <a:rPr lang="en-US" sz="3200" dirty="0"/>
              <a:t>= Primary Windings</a:t>
            </a:r>
          </a:p>
          <a:p>
            <a:r>
              <a:rPr lang="en-US" sz="3200" b="1" dirty="0"/>
              <a:t>B</a:t>
            </a:r>
            <a:r>
              <a:rPr lang="en-US" sz="3200" dirty="0"/>
              <a:t>= Secondary Windings</a:t>
            </a:r>
          </a:p>
          <a:p>
            <a:r>
              <a:rPr lang="en-US" sz="3200" b="1" dirty="0"/>
              <a:t>C</a:t>
            </a:r>
            <a:r>
              <a:rPr lang="en-US" sz="3200" dirty="0"/>
              <a:t>= Mutual Flux</a:t>
            </a:r>
          </a:p>
        </p:txBody>
      </p:sp>
    </p:spTree>
    <p:extLst>
      <p:ext uri="{BB962C8B-B14F-4D97-AF65-F5344CB8AC3E}">
        <p14:creationId xmlns:p14="http://schemas.microsoft.com/office/powerpoint/2010/main" val="31102620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7B081-95FA-B81C-D2BB-E3EC701E3F86}"/>
              </a:ext>
            </a:extLst>
          </p:cNvPr>
          <p:cNvSpPr txBox="1"/>
          <p:nvPr/>
        </p:nvSpPr>
        <p:spPr>
          <a:xfrm>
            <a:off x="1259633" y="811764"/>
            <a:ext cx="7900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There are two type of Transformer construction: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2A3A3-C6F7-4296-2499-9FEE7EF241A8}"/>
              </a:ext>
            </a:extLst>
          </p:cNvPr>
          <p:cNvSpPr txBox="1"/>
          <p:nvPr/>
        </p:nvSpPr>
        <p:spPr>
          <a:xfrm>
            <a:off x="1259632" y="2423239"/>
            <a:ext cx="612554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US" sz="4000" b="1" dirty="0"/>
              <a:t>Core Type Construction: </a:t>
            </a:r>
          </a:p>
          <a:p>
            <a:endParaRPr lang="en-US" dirty="0"/>
          </a:p>
          <a:p>
            <a:r>
              <a:rPr lang="en-US" sz="3200" dirty="0"/>
              <a:t>When primary and secondary coils split and wounded on both legs , it is called core type construction. It is applicable for high voltage application for having more space.</a:t>
            </a:r>
          </a:p>
        </p:txBody>
      </p:sp>
      <p:pic>
        <p:nvPicPr>
          <p:cNvPr id="3074" name="Picture 2" descr="Core Type Transformer | Electrical engineering interview questions">
            <a:extLst>
              <a:ext uri="{FF2B5EF4-FFF2-40B4-BE49-F238E27FC236}">
                <a16:creationId xmlns:a16="http://schemas.microsoft.com/office/drawing/2014/main" id="{AD812F5A-0222-2EA4-1AEC-2CB2E9D6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71" y="3429000"/>
            <a:ext cx="4286835" cy="203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A5F5A-C258-5A12-7537-582B6CBCB919}"/>
              </a:ext>
            </a:extLst>
          </p:cNvPr>
          <p:cNvSpPr/>
          <p:nvPr/>
        </p:nvSpPr>
        <p:spPr>
          <a:xfrm>
            <a:off x="1119673" y="3256384"/>
            <a:ext cx="6335486" cy="2705877"/>
          </a:xfrm>
          <a:custGeom>
            <a:avLst/>
            <a:gdLst>
              <a:gd name="connsiteX0" fmla="*/ 0 w 6335486"/>
              <a:gd name="connsiteY0" fmla="*/ 0 h 2705877"/>
              <a:gd name="connsiteX1" fmla="*/ 443484 w 6335486"/>
              <a:gd name="connsiteY1" fmla="*/ 0 h 2705877"/>
              <a:gd name="connsiteX2" fmla="*/ 886968 w 6335486"/>
              <a:gd name="connsiteY2" fmla="*/ 0 h 2705877"/>
              <a:gd name="connsiteX3" fmla="*/ 1520517 w 6335486"/>
              <a:gd name="connsiteY3" fmla="*/ 0 h 2705877"/>
              <a:gd name="connsiteX4" fmla="*/ 2027356 w 6335486"/>
              <a:gd name="connsiteY4" fmla="*/ 0 h 2705877"/>
              <a:gd name="connsiteX5" fmla="*/ 2597549 w 6335486"/>
              <a:gd name="connsiteY5" fmla="*/ 0 h 2705877"/>
              <a:gd name="connsiteX6" fmla="*/ 3357808 w 6335486"/>
              <a:gd name="connsiteY6" fmla="*/ 0 h 2705877"/>
              <a:gd name="connsiteX7" fmla="*/ 4118066 w 6335486"/>
              <a:gd name="connsiteY7" fmla="*/ 0 h 2705877"/>
              <a:gd name="connsiteX8" fmla="*/ 4624905 w 6335486"/>
              <a:gd name="connsiteY8" fmla="*/ 0 h 2705877"/>
              <a:gd name="connsiteX9" fmla="*/ 5131744 w 6335486"/>
              <a:gd name="connsiteY9" fmla="*/ 0 h 2705877"/>
              <a:gd name="connsiteX10" fmla="*/ 5765292 w 6335486"/>
              <a:gd name="connsiteY10" fmla="*/ 0 h 2705877"/>
              <a:gd name="connsiteX11" fmla="*/ 6335486 w 6335486"/>
              <a:gd name="connsiteY11" fmla="*/ 0 h 2705877"/>
              <a:gd name="connsiteX12" fmla="*/ 6335486 w 6335486"/>
              <a:gd name="connsiteY12" fmla="*/ 595293 h 2705877"/>
              <a:gd name="connsiteX13" fmla="*/ 6335486 w 6335486"/>
              <a:gd name="connsiteY13" fmla="*/ 1190586 h 2705877"/>
              <a:gd name="connsiteX14" fmla="*/ 6335486 w 6335486"/>
              <a:gd name="connsiteY14" fmla="*/ 1812938 h 2705877"/>
              <a:gd name="connsiteX15" fmla="*/ 6335486 w 6335486"/>
              <a:gd name="connsiteY15" fmla="*/ 2705877 h 2705877"/>
              <a:gd name="connsiteX16" fmla="*/ 5765292 w 6335486"/>
              <a:gd name="connsiteY16" fmla="*/ 2705877 h 2705877"/>
              <a:gd name="connsiteX17" fmla="*/ 5131744 w 6335486"/>
              <a:gd name="connsiteY17" fmla="*/ 2705877 h 2705877"/>
              <a:gd name="connsiteX18" fmla="*/ 4624905 w 6335486"/>
              <a:gd name="connsiteY18" fmla="*/ 2705877 h 2705877"/>
              <a:gd name="connsiteX19" fmla="*/ 3928001 w 6335486"/>
              <a:gd name="connsiteY19" fmla="*/ 2705877 h 2705877"/>
              <a:gd name="connsiteX20" fmla="*/ 3357808 w 6335486"/>
              <a:gd name="connsiteY20" fmla="*/ 2705877 h 2705877"/>
              <a:gd name="connsiteX21" fmla="*/ 2914324 w 6335486"/>
              <a:gd name="connsiteY21" fmla="*/ 2705877 h 2705877"/>
              <a:gd name="connsiteX22" fmla="*/ 2470840 w 6335486"/>
              <a:gd name="connsiteY22" fmla="*/ 2705877 h 2705877"/>
              <a:gd name="connsiteX23" fmla="*/ 1837291 w 6335486"/>
              <a:gd name="connsiteY23" fmla="*/ 2705877 h 2705877"/>
              <a:gd name="connsiteX24" fmla="*/ 1140387 w 6335486"/>
              <a:gd name="connsiteY24" fmla="*/ 2705877 h 2705877"/>
              <a:gd name="connsiteX25" fmla="*/ 696903 w 6335486"/>
              <a:gd name="connsiteY25" fmla="*/ 2705877 h 2705877"/>
              <a:gd name="connsiteX26" fmla="*/ 0 w 6335486"/>
              <a:gd name="connsiteY26" fmla="*/ 2705877 h 2705877"/>
              <a:gd name="connsiteX27" fmla="*/ 0 w 6335486"/>
              <a:gd name="connsiteY27" fmla="*/ 1975290 h 2705877"/>
              <a:gd name="connsiteX28" fmla="*/ 0 w 6335486"/>
              <a:gd name="connsiteY28" fmla="*/ 1271762 h 2705877"/>
              <a:gd name="connsiteX29" fmla="*/ 0 w 6335486"/>
              <a:gd name="connsiteY29" fmla="*/ 649410 h 2705877"/>
              <a:gd name="connsiteX30" fmla="*/ 0 w 6335486"/>
              <a:gd name="connsiteY30" fmla="*/ 0 h 270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35486" h="2705877" extrusionOk="0">
                <a:moveTo>
                  <a:pt x="0" y="0"/>
                </a:moveTo>
                <a:cubicBezTo>
                  <a:pt x="140303" y="-10102"/>
                  <a:pt x="347624" y="17844"/>
                  <a:pt x="443484" y="0"/>
                </a:cubicBezTo>
                <a:cubicBezTo>
                  <a:pt x="539344" y="-17844"/>
                  <a:pt x="688213" y="8334"/>
                  <a:pt x="886968" y="0"/>
                </a:cubicBezTo>
                <a:cubicBezTo>
                  <a:pt x="1085723" y="-8334"/>
                  <a:pt x="1378222" y="613"/>
                  <a:pt x="1520517" y="0"/>
                </a:cubicBezTo>
                <a:cubicBezTo>
                  <a:pt x="1662812" y="-613"/>
                  <a:pt x="1893266" y="15369"/>
                  <a:pt x="2027356" y="0"/>
                </a:cubicBezTo>
                <a:cubicBezTo>
                  <a:pt x="2161446" y="-15369"/>
                  <a:pt x="2417678" y="22631"/>
                  <a:pt x="2597549" y="0"/>
                </a:cubicBezTo>
                <a:cubicBezTo>
                  <a:pt x="2777420" y="-22631"/>
                  <a:pt x="3030681" y="11196"/>
                  <a:pt x="3357808" y="0"/>
                </a:cubicBezTo>
                <a:cubicBezTo>
                  <a:pt x="3684935" y="-11196"/>
                  <a:pt x="3928374" y="17314"/>
                  <a:pt x="4118066" y="0"/>
                </a:cubicBezTo>
                <a:cubicBezTo>
                  <a:pt x="4307758" y="-17314"/>
                  <a:pt x="4406096" y="-23526"/>
                  <a:pt x="4624905" y="0"/>
                </a:cubicBezTo>
                <a:cubicBezTo>
                  <a:pt x="4843714" y="23526"/>
                  <a:pt x="4977822" y="6759"/>
                  <a:pt x="5131744" y="0"/>
                </a:cubicBezTo>
                <a:cubicBezTo>
                  <a:pt x="5285666" y="-6759"/>
                  <a:pt x="5448636" y="28541"/>
                  <a:pt x="5765292" y="0"/>
                </a:cubicBezTo>
                <a:cubicBezTo>
                  <a:pt x="6081948" y="-28541"/>
                  <a:pt x="6219222" y="20464"/>
                  <a:pt x="6335486" y="0"/>
                </a:cubicBezTo>
                <a:cubicBezTo>
                  <a:pt x="6363912" y="193212"/>
                  <a:pt x="6338493" y="370957"/>
                  <a:pt x="6335486" y="595293"/>
                </a:cubicBezTo>
                <a:cubicBezTo>
                  <a:pt x="6332479" y="819629"/>
                  <a:pt x="6317001" y="978003"/>
                  <a:pt x="6335486" y="1190586"/>
                </a:cubicBezTo>
                <a:cubicBezTo>
                  <a:pt x="6353971" y="1403169"/>
                  <a:pt x="6326937" y="1630292"/>
                  <a:pt x="6335486" y="1812938"/>
                </a:cubicBezTo>
                <a:cubicBezTo>
                  <a:pt x="6344035" y="1995584"/>
                  <a:pt x="6319964" y="2477826"/>
                  <a:pt x="6335486" y="2705877"/>
                </a:cubicBezTo>
                <a:cubicBezTo>
                  <a:pt x="6203281" y="2710048"/>
                  <a:pt x="5881561" y="2721899"/>
                  <a:pt x="5765292" y="2705877"/>
                </a:cubicBezTo>
                <a:cubicBezTo>
                  <a:pt x="5649023" y="2689855"/>
                  <a:pt x="5277790" y="2714799"/>
                  <a:pt x="5131744" y="2705877"/>
                </a:cubicBezTo>
                <a:cubicBezTo>
                  <a:pt x="4985698" y="2696955"/>
                  <a:pt x="4857179" y="2710949"/>
                  <a:pt x="4624905" y="2705877"/>
                </a:cubicBezTo>
                <a:cubicBezTo>
                  <a:pt x="4392631" y="2700805"/>
                  <a:pt x="4199927" y="2730110"/>
                  <a:pt x="3928001" y="2705877"/>
                </a:cubicBezTo>
                <a:cubicBezTo>
                  <a:pt x="3656075" y="2681644"/>
                  <a:pt x="3553872" y="2724461"/>
                  <a:pt x="3357808" y="2705877"/>
                </a:cubicBezTo>
                <a:cubicBezTo>
                  <a:pt x="3161744" y="2687293"/>
                  <a:pt x="3104833" y="2702534"/>
                  <a:pt x="2914324" y="2705877"/>
                </a:cubicBezTo>
                <a:cubicBezTo>
                  <a:pt x="2723815" y="2709220"/>
                  <a:pt x="2592839" y="2708786"/>
                  <a:pt x="2470840" y="2705877"/>
                </a:cubicBezTo>
                <a:cubicBezTo>
                  <a:pt x="2348841" y="2702968"/>
                  <a:pt x="2115249" y="2675652"/>
                  <a:pt x="1837291" y="2705877"/>
                </a:cubicBezTo>
                <a:cubicBezTo>
                  <a:pt x="1559333" y="2736102"/>
                  <a:pt x="1355660" y="2737282"/>
                  <a:pt x="1140387" y="2705877"/>
                </a:cubicBezTo>
                <a:cubicBezTo>
                  <a:pt x="925114" y="2674472"/>
                  <a:pt x="849362" y="2698027"/>
                  <a:pt x="696903" y="2705877"/>
                </a:cubicBezTo>
                <a:cubicBezTo>
                  <a:pt x="544444" y="2713727"/>
                  <a:pt x="150834" y="2684434"/>
                  <a:pt x="0" y="2705877"/>
                </a:cubicBezTo>
                <a:cubicBezTo>
                  <a:pt x="-18514" y="2479799"/>
                  <a:pt x="9563" y="2271724"/>
                  <a:pt x="0" y="1975290"/>
                </a:cubicBezTo>
                <a:cubicBezTo>
                  <a:pt x="-9563" y="1678856"/>
                  <a:pt x="-19629" y="1438294"/>
                  <a:pt x="0" y="1271762"/>
                </a:cubicBezTo>
                <a:cubicBezTo>
                  <a:pt x="19629" y="1105230"/>
                  <a:pt x="-14885" y="856810"/>
                  <a:pt x="0" y="649410"/>
                </a:cubicBezTo>
                <a:cubicBezTo>
                  <a:pt x="14885" y="442010"/>
                  <a:pt x="-23272" y="18863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8641971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D4A20-96D8-7191-E189-8EB840BEAF8F}"/>
              </a:ext>
            </a:extLst>
          </p:cNvPr>
          <p:cNvSpPr txBox="1"/>
          <p:nvPr/>
        </p:nvSpPr>
        <p:spPr>
          <a:xfrm>
            <a:off x="699795" y="401216"/>
            <a:ext cx="10898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b) Shell Type Construction:</a:t>
            </a:r>
          </a:p>
          <a:p>
            <a:endParaRPr lang="en-US" sz="4000" dirty="0"/>
          </a:p>
          <a:p>
            <a:r>
              <a:rPr lang="en-US" sz="3200" dirty="0"/>
              <a:t>Primary and secondary coils wounded on same legs. It has less leakage flux.</a:t>
            </a:r>
          </a:p>
        </p:txBody>
      </p:sp>
      <p:pic>
        <p:nvPicPr>
          <p:cNvPr id="4098" name="Picture 2" descr="Difference between Core type and Shell type Transformer | Electrical  Academia">
            <a:extLst>
              <a:ext uri="{FF2B5EF4-FFF2-40B4-BE49-F238E27FC236}">
                <a16:creationId xmlns:a16="http://schemas.microsoft.com/office/drawing/2014/main" id="{B5058AC3-F93B-0EC4-68A0-CC04B749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1" y="2842726"/>
            <a:ext cx="5277822" cy="324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11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A9E21-56F1-F5AD-F32C-8D269E50855A}"/>
              </a:ext>
            </a:extLst>
          </p:cNvPr>
          <p:cNvSpPr txBox="1"/>
          <p:nvPr/>
        </p:nvSpPr>
        <p:spPr>
          <a:xfrm>
            <a:off x="991378" y="566448"/>
            <a:ext cx="61255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Age of Existing Transformers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1A35C5E-2DC3-94F7-5714-C1EA43F93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647539"/>
              </p:ext>
            </p:extLst>
          </p:nvPr>
        </p:nvGraphicFramePr>
        <p:xfrm>
          <a:off x="5589749" y="1383242"/>
          <a:ext cx="5635625" cy="373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B487FCC-6729-BDA9-723A-7426257B0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703778"/>
              </p:ext>
            </p:extLst>
          </p:nvPr>
        </p:nvGraphicFramePr>
        <p:xfrm>
          <a:off x="699926" y="1383242"/>
          <a:ext cx="5635625" cy="373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380DF86-8A92-F470-68DA-A30892280530}"/>
              </a:ext>
            </a:extLst>
          </p:cNvPr>
          <p:cNvSpPr/>
          <p:nvPr/>
        </p:nvSpPr>
        <p:spPr>
          <a:xfrm>
            <a:off x="1981199" y="5474758"/>
            <a:ext cx="180975" cy="180975"/>
          </a:xfrm>
          <a:prstGeom prst="rect">
            <a:avLst/>
          </a:prstGeom>
          <a:solidFill>
            <a:srgbClr val="4472C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066ED-77BA-88DD-C7D7-051FD5B4F6D2}"/>
              </a:ext>
            </a:extLst>
          </p:cNvPr>
          <p:cNvSpPr/>
          <p:nvPr/>
        </p:nvSpPr>
        <p:spPr>
          <a:xfrm>
            <a:off x="7853361" y="5474757"/>
            <a:ext cx="180975" cy="180975"/>
          </a:xfrm>
          <a:prstGeom prst="rect">
            <a:avLst/>
          </a:prstGeom>
          <a:solidFill>
            <a:srgbClr val="A5A5A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D5008A-20B9-4D0A-B5F6-4BB3F9B126DA}"/>
              </a:ext>
            </a:extLst>
          </p:cNvPr>
          <p:cNvSpPr/>
          <p:nvPr/>
        </p:nvSpPr>
        <p:spPr>
          <a:xfrm>
            <a:off x="5075077" y="5487456"/>
            <a:ext cx="180975" cy="180975"/>
          </a:xfrm>
          <a:prstGeom prst="rect">
            <a:avLst/>
          </a:prstGeom>
          <a:solidFill>
            <a:srgbClr val="ED7D3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9DC75-1E48-33D8-2BF4-104E52F12028}"/>
              </a:ext>
            </a:extLst>
          </p:cNvPr>
          <p:cNvSpPr txBox="1"/>
          <p:nvPr/>
        </p:nvSpPr>
        <p:spPr>
          <a:xfrm>
            <a:off x="2243461" y="5380579"/>
            <a:ext cx="1637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 10 Years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12CA4-C29B-CDAE-A152-524FF451C237}"/>
              </a:ext>
            </a:extLst>
          </p:cNvPr>
          <p:cNvSpPr txBox="1"/>
          <p:nvPr/>
        </p:nvSpPr>
        <p:spPr>
          <a:xfrm>
            <a:off x="5345274" y="5393278"/>
            <a:ext cx="177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11-29 Years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2EB1-DA13-38A2-68CA-D85BC7FAAF1E}"/>
              </a:ext>
            </a:extLst>
          </p:cNvPr>
          <p:cNvSpPr txBox="1"/>
          <p:nvPr/>
        </p:nvSpPr>
        <p:spPr>
          <a:xfrm>
            <a:off x="8069345" y="5393277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&gt;30 Years</a:t>
            </a:r>
          </a:p>
        </p:txBody>
      </p:sp>
    </p:spTree>
    <p:extLst>
      <p:ext uri="{BB962C8B-B14F-4D97-AF65-F5344CB8AC3E}">
        <p14:creationId xmlns:p14="http://schemas.microsoft.com/office/powerpoint/2010/main" val="1618412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Yellow flower patch">
                <a:extLst>
                  <a:ext uri="{FF2B5EF4-FFF2-40B4-BE49-F238E27FC236}">
                    <a16:creationId xmlns:a16="http://schemas.microsoft.com/office/drawing/2014/main" id="{83E583A4-28CD-DCFF-6E22-E7713334C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140275"/>
                  </p:ext>
                </p:extLst>
              </p:nvPr>
            </p:nvGraphicFramePr>
            <p:xfrm>
              <a:off x="4897851" y="2780207"/>
              <a:ext cx="2396297" cy="3415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6297" cy="3415319"/>
                    </a:xfrm>
                    <a:prstGeom prst="rect">
                      <a:avLst/>
                    </a:prstGeom>
                  </am3d:spPr>
                  <am3d:camera>
                    <am3d:pos x="0" y="0" z="62505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3574" d="1000000"/>
                    <am3d:preTrans dx="1797082" dy="-18008490" dz="26406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34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Yellow flower patch">
                <a:extLst>
                  <a:ext uri="{FF2B5EF4-FFF2-40B4-BE49-F238E27FC236}">
                    <a16:creationId xmlns:a16="http://schemas.microsoft.com/office/drawing/2014/main" id="{83E583A4-28CD-DCFF-6E22-E7713334C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851" y="2780207"/>
                <a:ext cx="2396297" cy="34153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62CA9B-D515-E708-59B5-9186AB9E7C46}"/>
              </a:ext>
            </a:extLst>
          </p:cNvPr>
          <p:cNvSpPr txBox="1"/>
          <p:nvPr/>
        </p:nvSpPr>
        <p:spPr>
          <a:xfrm>
            <a:off x="3380787" y="1386940"/>
            <a:ext cx="573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umble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02352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</TotalTime>
  <Words>176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Jumble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Raihan Mahbubul</dc:creator>
  <cp:lastModifiedBy>Raihan Mahbubul</cp:lastModifiedBy>
  <cp:revision>3</cp:revision>
  <dcterms:created xsi:type="dcterms:W3CDTF">2024-01-24T15:03:38Z</dcterms:created>
  <dcterms:modified xsi:type="dcterms:W3CDTF">2024-01-25T14:01:37Z</dcterms:modified>
</cp:coreProperties>
</file>